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8" r:id="rId7"/>
    <p:sldId id="269" r:id="rId8"/>
    <p:sldId id="270" r:id="rId9"/>
    <p:sldId id="263" r:id="rId10"/>
    <p:sldId id="264" r:id="rId11"/>
    <p:sldId id="265" r:id="rId12"/>
    <p:sldId id="266" r:id="rId13"/>
    <p:sldId id="267" r:id="rId14"/>
    <p:sldId id="273" r:id="rId15"/>
    <p:sldId id="271" r:id="rId16"/>
    <p:sldId id="275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1296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34735-9DB3-4A5C-8AD6-474763502B7F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EEFCAB-4116-48D9-8A60-E949CC9EF4ED}">
      <dgm:prSet phldrT="[Text]"/>
      <dgm:spPr/>
      <dgm:t>
        <a:bodyPr/>
        <a:lstStyle/>
        <a:p>
          <a:r>
            <a:rPr lang="en-US"/>
            <a:t>Calibrate Data  in Matlab</a:t>
          </a:r>
        </a:p>
      </dgm:t>
    </dgm:pt>
    <dgm:pt modelId="{40955DE6-23B3-4D30-8DC0-74CDA07BFE0F}" type="parTrans" cxnId="{7A1652A6-8B06-4E11-8F82-18E569900F63}">
      <dgm:prSet/>
      <dgm:spPr/>
      <dgm:t>
        <a:bodyPr/>
        <a:lstStyle/>
        <a:p>
          <a:endParaRPr lang="en-US"/>
        </a:p>
      </dgm:t>
    </dgm:pt>
    <dgm:pt modelId="{E0155C3D-BC68-4612-AAAE-43EC79F94DD1}" type="sibTrans" cxnId="{7A1652A6-8B06-4E11-8F82-18E569900F63}">
      <dgm:prSet/>
      <dgm:spPr/>
      <dgm:t>
        <a:bodyPr/>
        <a:lstStyle/>
        <a:p>
          <a:endParaRPr lang="en-US"/>
        </a:p>
      </dgm:t>
    </dgm:pt>
    <dgm:pt modelId="{5D7ADE71-F31F-49E9-88C2-9E619B1B5FE6}">
      <dgm:prSet phldrT="[Text]"/>
      <dgm:spPr/>
      <dgm:t>
        <a:bodyPr/>
        <a:lstStyle/>
        <a:p>
          <a:r>
            <a:rPr lang="en-US"/>
            <a:t>Process in Spectral Hourglass  Wizard</a:t>
          </a:r>
        </a:p>
      </dgm:t>
    </dgm:pt>
    <dgm:pt modelId="{D55B6380-5B7C-471B-A3F1-9A35414BD485}" type="parTrans" cxnId="{30279D73-8ED4-4C85-848C-C7CD1EA537F1}">
      <dgm:prSet/>
      <dgm:spPr/>
      <dgm:t>
        <a:bodyPr/>
        <a:lstStyle/>
        <a:p>
          <a:endParaRPr lang="en-US"/>
        </a:p>
      </dgm:t>
    </dgm:pt>
    <dgm:pt modelId="{F52A7403-8D16-4398-BAFD-0564EFC3ECB6}" type="sibTrans" cxnId="{30279D73-8ED4-4C85-848C-C7CD1EA537F1}">
      <dgm:prSet/>
      <dgm:spPr/>
      <dgm:t>
        <a:bodyPr/>
        <a:lstStyle/>
        <a:p>
          <a:endParaRPr lang="en-US"/>
        </a:p>
      </dgm:t>
    </dgm:pt>
    <dgm:pt modelId="{A1ED21B2-67FD-49EE-8370-ACA292998C84}">
      <dgm:prSet phldrT="[Text]"/>
      <dgm:spPr/>
      <dgm:t>
        <a:bodyPr/>
        <a:lstStyle/>
        <a:p>
          <a:r>
            <a:rPr lang="en-US"/>
            <a:t>Generate New Endmembers</a:t>
          </a:r>
        </a:p>
      </dgm:t>
    </dgm:pt>
    <dgm:pt modelId="{ECA9421F-829A-4B5B-9CD9-53F37F98DEB4}" type="parTrans" cxnId="{1A9B0BCD-0816-4A3E-8DC3-14F8BF2DE5C0}">
      <dgm:prSet/>
      <dgm:spPr/>
      <dgm:t>
        <a:bodyPr/>
        <a:lstStyle/>
        <a:p>
          <a:endParaRPr lang="en-US"/>
        </a:p>
      </dgm:t>
    </dgm:pt>
    <dgm:pt modelId="{937CA4FD-69FB-4698-8763-08B082F95979}" type="sibTrans" cxnId="{1A9B0BCD-0816-4A3E-8DC3-14F8BF2DE5C0}">
      <dgm:prSet/>
      <dgm:spPr/>
      <dgm:t>
        <a:bodyPr/>
        <a:lstStyle/>
        <a:p>
          <a:endParaRPr lang="en-US"/>
        </a:p>
      </dgm:t>
    </dgm:pt>
    <dgm:pt modelId="{B79BB1F8-310C-4621-992B-FE82A1964FD0}">
      <dgm:prSet/>
      <dgm:spPr/>
      <dgm:t>
        <a:bodyPr/>
        <a:lstStyle/>
        <a:p>
          <a:r>
            <a:rPr lang="en-US" dirty="0"/>
            <a:t>Visualize  Selected </a:t>
          </a:r>
          <a:r>
            <a:rPr lang="en-US" dirty="0" err="1"/>
            <a:t>Endmebers</a:t>
          </a:r>
          <a:endParaRPr lang="en-US" dirty="0"/>
        </a:p>
      </dgm:t>
    </dgm:pt>
    <dgm:pt modelId="{AF792BE7-869A-40B9-A525-FCBA854A1867}" type="parTrans" cxnId="{1EE2A4E5-BFF1-45D8-BAC0-44C9757A5CE4}">
      <dgm:prSet/>
      <dgm:spPr/>
      <dgm:t>
        <a:bodyPr/>
        <a:lstStyle/>
        <a:p>
          <a:endParaRPr lang="en-US"/>
        </a:p>
      </dgm:t>
    </dgm:pt>
    <dgm:pt modelId="{A1C68C98-018A-4371-A5DD-226E62E3A8CB}" type="sibTrans" cxnId="{1EE2A4E5-BFF1-45D8-BAC0-44C9757A5CE4}">
      <dgm:prSet/>
      <dgm:spPr/>
      <dgm:t>
        <a:bodyPr/>
        <a:lstStyle/>
        <a:p>
          <a:endParaRPr lang="en-US"/>
        </a:p>
      </dgm:t>
    </dgm:pt>
    <dgm:pt modelId="{E8DA8631-1689-47CE-9207-5408AA9B7A16}">
      <dgm:prSet/>
      <dgm:spPr/>
      <dgm:t>
        <a:bodyPr/>
        <a:lstStyle/>
        <a:p>
          <a:r>
            <a:rPr lang="en-US"/>
            <a:t>MODIS Relfectance Data</a:t>
          </a:r>
        </a:p>
      </dgm:t>
    </dgm:pt>
    <dgm:pt modelId="{069270D6-330E-4A3E-A41D-092A92A3E74A}" type="parTrans" cxnId="{8420A593-B919-4083-8C90-6A86C12E7069}">
      <dgm:prSet/>
      <dgm:spPr/>
      <dgm:t>
        <a:bodyPr/>
        <a:lstStyle/>
        <a:p>
          <a:endParaRPr lang="en-US"/>
        </a:p>
      </dgm:t>
    </dgm:pt>
    <dgm:pt modelId="{7351A94B-1572-48BA-9167-D5A5A5093B63}" type="sibTrans" cxnId="{8420A593-B919-4083-8C90-6A86C12E7069}">
      <dgm:prSet/>
      <dgm:spPr/>
      <dgm:t>
        <a:bodyPr/>
        <a:lstStyle/>
        <a:p>
          <a:endParaRPr lang="en-US"/>
        </a:p>
      </dgm:t>
    </dgm:pt>
    <dgm:pt modelId="{58C4D3AF-E2DC-4AEC-933E-6E6E125986CB}">
      <dgm:prSet/>
      <dgm:spPr/>
      <dgm:t>
        <a:bodyPr/>
        <a:lstStyle/>
        <a:p>
          <a:r>
            <a:rPr lang="en-US" dirty="0"/>
            <a:t>Identify Endmembers</a:t>
          </a:r>
        </a:p>
      </dgm:t>
    </dgm:pt>
    <dgm:pt modelId="{C711C23E-8D6C-4484-BADE-9A513E681B43}" type="parTrans" cxnId="{79487A30-E902-4134-9DA5-9F2525CD49B2}">
      <dgm:prSet/>
      <dgm:spPr/>
      <dgm:t>
        <a:bodyPr/>
        <a:lstStyle/>
        <a:p>
          <a:endParaRPr lang="en-US"/>
        </a:p>
      </dgm:t>
    </dgm:pt>
    <dgm:pt modelId="{E844D388-5B16-4A47-B7D3-A130C337ED4B}" type="sibTrans" cxnId="{79487A30-E902-4134-9DA5-9F2525CD49B2}">
      <dgm:prSet/>
      <dgm:spPr/>
      <dgm:t>
        <a:bodyPr/>
        <a:lstStyle/>
        <a:p>
          <a:endParaRPr lang="en-US"/>
        </a:p>
      </dgm:t>
    </dgm:pt>
    <dgm:pt modelId="{8A46DF20-3FFC-4A79-B1C8-2396240FF13C}">
      <dgm:prSet/>
      <dgm:spPr/>
      <dgm:t>
        <a:bodyPr/>
        <a:lstStyle/>
        <a:p>
          <a:r>
            <a:rPr lang="en-US"/>
            <a:t>Export Reflectance Data in HDF Format</a:t>
          </a:r>
        </a:p>
      </dgm:t>
    </dgm:pt>
    <dgm:pt modelId="{798B43C9-9DC6-437A-8D80-71BECBB479D1}" type="parTrans" cxnId="{DA7BF97B-E2F4-4BB0-A41F-22DE3612D573}">
      <dgm:prSet/>
      <dgm:spPr/>
      <dgm:t>
        <a:bodyPr/>
        <a:lstStyle/>
        <a:p>
          <a:endParaRPr lang="en-US"/>
        </a:p>
      </dgm:t>
    </dgm:pt>
    <dgm:pt modelId="{5D87F54C-2AAA-4F03-8662-903BA45BA1C7}" type="sibTrans" cxnId="{DA7BF97B-E2F4-4BB0-A41F-22DE3612D573}">
      <dgm:prSet/>
      <dgm:spPr/>
      <dgm:t>
        <a:bodyPr/>
        <a:lstStyle/>
        <a:p>
          <a:endParaRPr lang="en-US"/>
        </a:p>
      </dgm:t>
    </dgm:pt>
    <dgm:pt modelId="{7F73486E-81EA-47B0-99A9-CCA926D84B27}" type="pres">
      <dgm:prSet presAssocID="{41934735-9DB3-4A5C-8AD6-474763502B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4757610-3851-4075-B0BE-3BF02809DA20}" type="pres">
      <dgm:prSet presAssocID="{E8DA8631-1689-47CE-9207-5408AA9B7A16}" presName="root1" presStyleCnt="0"/>
      <dgm:spPr/>
    </dgm:pt>
    <dgm:pt modelId="{07D01E96-BAC5-46FA-ACC4-6C93D2C224EE}" type="pres">
      <dgm:prSet presAssocID="{E8DA8631-1689-47CE-9207-5408AA9B7A16}" presName="LevelOneTextNode" presStyleLbl="node0" presStyleIdx="0" presStyleCnt="1">
        <dgm:presLayoutVars>
          <dgm:chPref val="3"/>
        </dgm:presLayoutVars>
      </dgm:prSet>
      <dgm:spPr/>
    </dgm:pt>
    <dgm:pt modelId="{AE9B8E57-695E-4EDA-8524-A577DED554D9}" type="pres">
      <dgm:prSet presAssocID="{E8DA8631-1689-47CE-9207-5408AA9B7A16}" presName="level2hierChild" presStyleCnt="0"/>
      <dgm:spPr/>
    </dgm:pt>
    <dgm:pt modelId="{79479620-033E-4994-B6DD-16D24981AEBC}" type="pres">
      <dgm:prSet presAssocID="{40955DE6-23B3-4D30-8DC0-74CDA07BFE0F}" presName="conn2-1" presStyleLbl="parChTrans1D2" presStyleIdx="0" presStyleCnt="1"/>
      <dgm:spPr/>
    </dgm:pt>
    <dgm:pt modelId="{42CF0539-81C7-4ECE-81E2-4420A18FE129}" type="pres">
      <dgm:prSet presAssocID="{40955DE6-23B3-4D30-8DC0-74CDA07BFE0F}" presName="connTx" presStyleLbl="parChTrans1D2" presStyleIdx="0" presStyleCnt="1"/>
      <dgm:spPr/>
    </dgm:pt>
    <dgm:pt modelId="{3EE6DE3E-5D4F-48D4-AA86-7363D6B7113E}" type="pres">
      <dgm:prSet presAssocID="{20EEFCAB-4116-48D9-8A60-E949CC9EF4ED}" presName="root2" presStyleCnt="0"/>
      <dgm:spPr/>
    </dgm:pt>
    <dgm:pt modelId="{B472F4A5-2C68-48BA-8B4D-46491B9E79CF}" type="pres">
      <dgm:prSet presAssocID="{20EEFCAB-4116-48D9-8A60-E949CC9EF4ED}" presName="LevelTwoTextNode" presStyleLbl="node2" presStyleIdx="0" presStyleCnt="1">
        <dgm:presLayoutVars>
          <dgm:chPref val="3"/>
        </dgm:presLayoutVars>
      </dgm:prSet>
      <dgm:spPr/>
    </dgm:pt>
    <dgm:pt modelId="{DBD3F998-052E-4A4C-A415-9E5E8E8FB5E8}" type="pres">
      <dgm:prSet presAssocID="{20EEFCAB-4116-48D9-8A60-E949CC9EF4ED}" presName="level3hierChild" presStyleCnt="0"/>
      <dgm:spPr/>
    </dgm:pt>
    <dgm:pt modelId="{88589DFE-7D0D-4188-B691-9F26855B238C}" type="pres">
      <dgm:prSet presAssocID="{798B43C9-9DC6-437A-8D80-71BECBB479D1}" presName="conn2-1" presStyleLbl="parChTrans1D3" presStyleIdx="0" presStyleCnt="1"/>
      <dgm:spPr/>
    </dgm:pt>
    <dgm:pt modelId="{6139D7DC-0853-4BE7-959B-8DC07A8E305D}" type="pres">
      <dgm:prSet presAssocID="{798B43C9-9DC6-437A-8D80-71BECBB479D1}" presName="connTx" presStyleLbl="parChTrans1D3" presStyleIdx="0" presStyleCnt="1"/>
      <dgm:spPr/>
    </dgm:pt>
    <dgm:pt modelId="{E0F054D6-03D5-48C6-A4F2-36E50F7D6623}" type="pres">
      <dgm:prSet presAssocID="{8A46DF20-3FFC-4A79-B1C8-2396240FF13C}" presName="root2" presStyleCnt="0"/>
      <dgm:spPr/>
    </dgm:pt>
    <dgm:pt modelId="{C3556B78-F354-42E1-B6F5-66BE06C9C233}" type="pres">
      <dgm:prSet presAssocID="{8A46DF20-3FFC-4A79-B1C8-2396240FF13C}" presName="LevelTwoTextNode" presStyleLbl="node3" presStyleIdx="0" presStyleCnt="1">
        <dgm:presLayoutVars>
          <dgm:chPref val="3"/>
        </dgm:presLayoutVars>
      </dgm:prSet>
      <dgm:spPr/>
    </dgm:pt>
    <dgm:pt modelId="{05ABAB2F-1382-43E9-90C6-75DA9C85110A}" type="pres">
      <dgm:prSet presAssocID="{8A46DF20-3FFC-4A79-B1C8-2396240FF13C}" presName="level3hierChild" presStyleCnt="0"/>
      <dgm:spPr/>
    </dgm:pt>
    <dgm:pt modelId="{8344AE21-4F33-495A-867D-2574421F84CF}" type="pres">
      <dgm:prSet presAssocID="{D55B6380-5B7C-471B-A3F1-9A35414BD485}" presName="conn2-1" presStyleLbl="parChTrans1D4" presStyleIdx="0" presStyleCnt="4"/>
      <dgm:spPr/>
    </dgm:pt>
    <dgm:pt modelId="{24CEE472-1A3E-43A7-99AF-DA307D7CE8B9}" type="pres">
      <dgm:prSet presAssocID="{D55B6380-5B7C-471B-A3F1-9A35414BD485}" presName="connTx" presStyleLbl="parChTrans1D4" presStyleIdx="0" presStyleCnt="4"/>
      <dgm:spPr/>
    </dgm:pt>
    <dgm:pt modelId="{B3E525C9-A103-4F84-A287-87D4BF42B438}" type="pres">
      <dgm:prSet presAssocID="{5D7ADE71-F31F-49E9-88C2-9E619B1B5FE6}" presName="root2" presStyleCnt="0"/>
      <dgm:spPr/>
    </dgm:pt>
    <dgm:pt modelId="{6EDF0086-987F-4849-ADBE-DCB4A09CA300}" type="pres">
      <dgm:prSet presAssocID="{5D7ADE71-F31F-49E9-88C2-9E619B1B5FE6}" presName="LevelTwoTextNode" presStyleLbl="node4" presStyleIdx="0" presStyleCnt="4">
        <dgm:presLayoutVars>
          <dgm:chPref val="3"/>
        </dgm:presLayoutVars>
      </dgm:prSet>
      <dgm:spPr/>
    </dgm:pt>
    <dgm:pt modelId="{2E6322D6-2821-429C-9A0F-036A20D3B80E}" type="pres">
      <dgm:prSet presAssocID="{5D7ADE71-F31F-49E9-88C2-9E619B1B5FE6}" presName="level3hierChild" presStyleCnt="0"/>
      <dgm:spPr/>
    </dgm:pt>
    <dgm:pt modelId="{09730900-79B9-41DD-A47C-3185DB0C57DD}" type="pres">
      <dgm:prSet presAssocID="{ECA9421F-829A-4B5B-9CD9-53F37F98DEB4}" presName="conn2-1" presStyleLbl="parChTrans1D4" presStyleIdx="1" presStyleCnt="4"/>
      <dgm:spPr/>
    </dgm:pt>
    <dgm:pt modelId="{66667704-91FB-441C-B428-C95119E9AFEC}" type="pres">
      <dgm:prSet presAssocID="{ECA9421F-829A-4B5B-9CD9-53F37F98DEB4}" presName="connTx" presStyleLbl="parChTrans1D4" presStyleIdx="1" presStyleCnt="4"/>
      <dgm:spPr/>
    </dgm:pt>
    <dgm:pt modelId="{9F46DCA2-8874-40A8-B221-47CF6B5848F0}" type="pres">
      <dgm:prSet presAssocID="{A1ED21B2-67FD-49EE-8370-ACA292998C84}" presName="root2" presStyleCnt="0"/>
      <dgm:spPr/>
    </dgm:pt>
    <dgm:pt modelId="{790380C2-F19D-4D49-AEDB-FBC024152BBC}" type="pres">
      <dgm:prSet presAssocID="{A1ED21B2-67FD-49EE-8370-ACA292998C84}" presName="LevelTwoTextNode" presStyleLbl="node4" presStyleIdx="1" presStyleCnt="4">
        <dgm:presLayoutVars>
          <dgm:chPref val="3"/>
        </dgm:presLayoutVars>
      </dgm:prSet>
      <dgm:spPr/>
    </dgm:pt>
    <dgm:pt modelId="{2800C1CD-764B-4401-92C5-8045ABC5DC59}" type="pres">
      <dgm:prSet presAssocID="{A1ED21B2-67FD-49EE-8370-ACA292998C84}" presName="level3hierChild" presStyleCnt="0"/>
      <dgm:spPr/>
    </dgm:pt>
    <dgm:pt modelId="{6BB79565-81DC-4070-9443-9092BBA0FF27}" type="pres">
      <dgm:prSet presAssocID="{C711C23E-8D6C-4484-BADE-9A513E681B43}" presName="conn2-1" presStyleLbl="parChTrans1D4" presStyleIdx="2" presStyleCnt="4"/>
      <dgm:spPr/>
    </dgm:pt>
    <dgm:pt modelId="{31297C7F-84DE-4E30-B6CE-492DA57AEF99}" type="pres">
      <dgm:prSet presAssocID="{C711C23E-8D6C-4484-BADE-9A513E681B43}" presName="connTx" presStyleLbl="parChTrans1D4" presStyleIdx="2" presStyleCnt="4"/>
      <dgm:spPr/>
    </dgm:pt>
    <dgm:pt modelId="{31B1BBBF-5C7D-4FB4-9643-6E864E760D23}" type="pres">
      <dgm:prSet presAssocID="{58C4D3AF-E2DC-4AEC-933E-6E6E125986CB}" presName="root2" presStyleCnt="0"/>
      <dgm:spPr/>
    </dgm:pt>
    <dgm:pt modelId="{A3FE72A7-291C-4240-BA87-783E9A8C98AF}" type="pres">
      <dgm:prSet presAssocID="{58C4D3AF-E2DC-4AEC-933E-6E6E125986CB}" presName="LevelTwoTextNode" presStyleLbl="node4" presStyleIdx="2" presStyleCnt="4">
        <dgm:presLayoutVars>
          <dgm:chPref val="3"/>
        </dgm:presLayoutVars>
      </dgm:prSet>
      <dgm:spPr/>
    </dgm:pt>
    <dgm:pt modelId="{71B2A80B-B92A-4B5B-B047-5BEF08F96906}" type="pres">
      <dgm:prSet presAssocID="{58C4D3AF-E2DC-4AEC-933E-6E6E125986CB}" presName="level3hierChild" presStyleCnt="0"/>
      <dgm:spPr/>
    </dgm:pt>
    <dgm:pt modelId="{13D82212-ABB8-4B64-B96E-8AD9E491FC79}" type="pres">
      <dgm:prSet presAssocID="{AF792BE7-869A-40B9-A525-FCBA854A1867}" presName="conn2-1" presStyleLbl="parChTrans1D4" presStyleIdx="3" presStyleCnt="4"/>
      <dgm:spPr/>
    </dgm:pt>
    <dgm:pt modelId="{54324544-6BE9-4150-AAF9-F39011596FB4}" type="pres">
      <dgm:prSet presAssocID="{AF792BE7-869A-40B9-A525-FCBA854A1867}" presName="connTx" presStyleLbl="parChTrans1D4" presStyleIdx="3" presStyleCnt="4"/>
      <dgm:spPr/>
    </dgm:pt>
    <dgm:pt modelId="{5B692302-6116-46F1-A242-5EB10F5BFD94}" type="pres">
      <dgm:prSet presAssocID="{B79BB1F8-310C-4621-992B-FE82A1964FD0}" presName="root2" presStyleCnt="0"/>
      <dgm:spPr/>
    </dgm:pt>
    <dgm:pt modelId="{03746936-832D-41D2-AD3C-AA5EBE0388CB}" type="pres">
      <dgm:prSet presAssocID="{B79BB1F8-310C-4621-992B-FE82A1964FD0}" presName="LevelTwoTextNode" presStyleLbl="node4" presStyleIdx="3" presStyleCnt="4" custLinFactNeighborX="6611" custLinFactNeighborY="8814">
        <dgm:presLayoutVars>
          <dgm:chPref val="3"/>
        </dgm:presLayoutVars>
      </dgm:prSet>
      <dgm:spPr/>
    </dgm:pt>
    <dgm:pt modelId="{2D8A2D31-8BE3-43F6-9884-AFA6A4955DD9}" type="pres">
      <dgm:prSet presAssocID="{B79BB1F8-310C-4621-992B-FE82A1964FD0}" presName="level3hierChild" presStyleCnt="0"/>
      <dgm:spPr/>
    </dgm:pt>
  </dgm:ptLst>
  <dgm:cxnLst>
    <dgm:cxn modelId="{D5BF9603-D509-4E09-89EC-657A22C5A272}" type="presOf" srcId="{798B43C9-9DC6-437A-8D80-71BECBB479D1}" destId="{6139D7DC-0853-4BE7-959B-8DC07A8E305D}" srcOrd="1" destOrd="0" presId="urn:microsoft.com/office/officeart/2005/8/layout/hierarchy2"/>
    <dgm:cxn modelId="{8DD81306-7C53-4B55-81BD-0A8F2DBD2ACC}" type="presOf" srcId="{20EEFCAB-4116-48D9-8A60-E949CC9EF4ED}" destId="{B472F4A5-2C68-48BA-8B4D-46491B9E79CF}" srcOrd="0" destOrd="0" presId="urn:microsoft.com/office/officeart/2005/8/layout/hierarchy2"/>
    <dgm:cxn modelId="{B1701809-502D-4977-9308-8A76A458E62C}" type="presOf" srcId="{40955DE6-23B3-4D30-8DC0-74CDA07BFE0F}" destId="{79479620-033E-4994-B6DD-16D24981AEBC}" srcOrd="0" destOrd="0" presId="urn:microsoft.com/office/officeart/2005/8/layout/hierarchy2"/>
    <dgm:cxn modelId="{22071A11-8A1F-4F08-881C-BB9730B3F3F3}" type="presOf" srcId="{8A46DF20-3FFC-4A79-B1C8-2396240FF13C}" destId="{C3556B78-F354-42E1-B6F5-66BE06C9C233}" srcOrd="0" destOrd="0" presId="urn:microsoft.com/office/officeart/2005/8/layout/hierarchy2"/>
    <dgm:cxn modelId="{79487A30-E902-4134-9DA5-9F2525CD49B2}" srcId="{A1ED21B2-67FD-49EE-8370-ACA292998C84}" destId="{58C4D3AF-E2DC-4AEC-933E-6E6E125986CB}" srcOrd="0" destOrd="0" parTransId="{C711C23E-8D6C-4484-BADE-9A513E681B43}" sibTransId="{E844D388-5B16-4A47-B7D3-A130C337ED4B}"/>
    <dgm:cxn modelId="{03370133-864A-45D6-A688-E0C51B95144D}" type="presOf" srcId="{C711C23E-8D6C-4484-BADE-9A513E681B43}" destId="{6BB79565-81DC-4070-9443-9092BBA0FF27}" srcOrd="0" destOrd="0" presId="urn:microsoft.com/office/officeart/2005/8/layout/hierarchy2"/>
    <dgm:cxn modelId="{90FACC44-AAB0-4881-A224-3A53151B8013}" type="presOf" srcId="{40955DE6-23B3-4D30-8DC0-74CDA07BFE0F}" destId="{42CF0539-81C7-4ECE-81E2-4420A18FE129}" srcOrd="1" destOrd="0" presId="urn:microsoft.com/office/officeart/2005/8/layout/hierarchy2"/>
    <dgm:cxn modelId="{BE98BA69-0E45-47E0-A45E-E5126834738D}" type="presOf" srcId="{C711C23E-8D6C-4484-BADE-9A513E681B43}" destId="{31297C7F-84DE-4E30-B6CE-492DA57AEF99}" srcOrd="1" destOrd="0" presId="urn:microsoft.com/office/officeart/2005/8/layout/hierarchy2"/>
    <dgm:cxn modelId="{0CDE176A-AED7-4CE9-A3E2-32BEBDA1C2FC}" type="presOf" srcId="{798B43C9-9DC6-437A-8D80-71BECBB479D1}" destId="{88589DFE-7D0D-4188-B691-9F26855B238C}" srcOrd="0" destOrd="0" presId="urn:microsoft.com/office/officeart/2005/8/layout/hierarchy2"/>
    <dgm:cxn modelId="{30279D73-8ED4-4C85-848C-C7CD1EA537F1}" srcId="{8A46DF20-3FFC-4A79-B1C8-2396240FF13C}" destId="{5D7ADE71-F31F-49E9-88C2-9E619B1B5FE6}" srcOrd="0" destOrd="0" parTransId="{D55B6380-5B7C-471B-A3F1-9A35414BD485}" sibTransId="{F52A7403-8D16-4398-BAFD-0564EFC3ECB6}"/>
    <dgm:cxn modelId="{B7CCCC56-8C46-45CA-BCC0-2973E6DBA5B0}" type="presOf" srcId="{5D7ADE71-F31F-49E9-88C2-9E619B1B5FE6}" destId="{6EDF0086-987F-4849-ADBE-DCB4A09CA300}" srcOrd="0" destOrd="0" presId="urn:microsoft.com/office/officeart/2005/8/layout/hierarchy2"/>
    <dgm:cxn modelId="{DA7BF97B-E2F4-4BB0-A41F-22DE3612D573}" srcId="{20EEFCAB-4116-48D9-8A60-E949CC9EF4ED}" destId="{8A46DF20-3FFC-4A79-B1C8-2396240FF13C}" srcOrd="0" destOrd="0" parTransId="{798B43C9-9DC6-437A-8D80-71BECBB479D1}" sibTransId="{5D87F54C-2AAA-4F03-8662-903BA45BA1C7}"/>
    <dgm:cxn modelId="{034B4384-6878-4484-84C9-2F3AB5B0E2A1}" type="presOf" srcId="{ECA9421F-829A-4B5B-9CD9-53F37F98DEB4}" destId="{66667704-91FB-441C-B428-C95119E9AFEC}" srcOrd="1" destOrd="0" presId="urn:microsoft.com/office/officeart/2005/8/layout/hierarchy2"/>
    <dgm:cxn modelId="{3AD9B986-0B18-4CE1-BE7E-ECB683F1FF42}" type="presOf" srcId="{D55B6380-5B7C-471B-A3F1-9A35414BD485}" destId="{24CEE472-1A3E-43A7-99AF-DA307D7CE8B9}" srcOrd="1" destOrd="0" presId="urn:microsoft.com/office/officeart/2005/8/layout/hierarchy2"/>
    <dgm:cxn modelId="{DF4ED286-66B1-4DC8-8569-9A73D5D83F5B}" type="presOf" srcId="{ECA9421F-829A-4B5B-9CD9-53F37F98DEB4}" destId="{09730900-79B9-41DD-A47C-3185DB0C57DD}" srcOrd="0" destOrd="0" presId="urn:microsoft.com/office/officeart/2005/8/layout/hierarchy2"/>
    <dgm:cxn modelId="{8420A593-B919-4083-8C90-6A86C12E7069}" srcId="{41934735-9DB3-4A5C-8AD6-474763502B7F}" destId="{E8DA8631-1689-47CE-9207-5408AA9B7A16}" srcOrd="0" destOrd="0" parTransId="{069270D6-330E-4A3E-A41D-092A92A3E74A}" sibTransId="{7351A94B-1572-48BA-9167-D5A5A5093B63}"/>
    <dgm:cxn modelId="{A85CE19D-B06E-4A12-8B3D-1FBF5426B79E}" type="presOf" srcId="{58C4D3AF-E2DC-4AEC-933E-6E6E125986CB}" destId="{A3FE72A7-291C-4240-BA87-783E9A8C98AF}" srcOrd="0" destOrd="0" presId="urn:microsoft.com/office/officeart/2005/8/layout/hierarchy2"/>
    <dgm:cxn modelId="{3164BCA1-9F8B-42B6-A9B0-7D087923A36A}" type="presOf" srcId="{D55B6380-5B7C-471B-A3F1-9A35414BD485}" destId="{8344AE21-4F33-495A-867D-2574421F84CF}" srcOrd="0" destOrd="0" presId="urn:microsoft.com/office/officeart/2005/8/layout/hierarchy2"/>
    <dgm:cxn modelId="{7A1652A6-8B06-4E11-8F82-18E569900F63}" srcId="{E8DA8631-1689-47CE-9207-5408AA9B7A16}" destId="{20EEFCAB-4116-48D9-8A60-E949CC9EF4ED}" srcOrd="0" destOrd="0" parTransId="{40955DE6-23B3-4D30-8DC0-74CDA07BFE0F}" sibTransId="{E0155C3D-BC68-4612-AAAE-43EC79F94DD1}"/>
    <dgm:cxn modelId="{A4D04AAE-DC42-467B-8BB4-22532AD482E5}" type="presOf" srcId="{B79BB1F8-310C-4621-992B-FE82A1964FD0}" destId="{03746936-832D-41D2-AD3C-AA5EBE0388CB}" srcOrd="0" destOrd="0" presId="urn:microsoft.com/office/officeart/2005/8/layout/hierarchy2"/>
    <dgm:cxn modelId="{724507B1-16BE-49C8-987B-BF9D91BCE920}" type="presOf" srcId="{E8DA8631-1689-47CE-9207-5408AA9B7A16}" destId="{07D01E96-BAC5-46FA-ACC4-6C93D2C224EE}" srcOrd="0" destOrd="0" presId="urn:microsoft.com/office/officeart/2005/8/layout/hierarchy2"/>
    <dgm:cxn modelId="{B1311FB1-BA82-4B45-85E0-C3423EA98A67}" type="presOf" srcId="{AF792BE7-869A-40B9-A525-FCBA854A1867}" destId="{13D82212-ABB8-4B64-B96E-8AD9E491FC79}" srcOrd="0" destOrd="0" presId="urn:microsoft.com/office/officeart/2005/8/layout/hierarchy2"/>
    <dgm:cxn modelId="{1A9B0BCD-0816-4A3E-8DC3-14F8BF2DE5C0}" srcId="{5D7ADE71-F31F-49E9-88C2-9E619B1B5FE6}" destId="{A1ED21B2-67FD-49EE-8370-ACA292998C84}" srcOrd="0" destOrd="0" parTransId="{ECA9421F-829A-4B5B-9CD9-53F37F98DEB4}" sibTransId="{937CA4FD-69FB-4698-8763-08B082F95979}"/>
    <dgm:cxn modelId="{576300D3-2896-46D9-95D5-9D07BEB80F7E}" type="presOf" srcId="{A1ED21B2-67FD-49EE-8370-ACA292998C84}" destId="{790380C2-F19D-4D49-AEDB-FBC024152BBC}" srcOrd="0" destOrd="0" presId="urn:microsoft.com/office/officeart/2005/8/layout/hierarchy2"/>
    <dgm:cxn modelId="{DD2BBFD5-002B-4310-A6E0-C49AB3477D58}" type="presOf" srcId="{41934735-9DB3-4A5C-8AD6-474763502B7F}" destId="{7F73486E-81EA-47B0-99A9-CCA926D84B27}" srcOrd="0" destOrd="0" presId="urn:microsoft.com/office/officeart/2005/8/layout/hierarchy2"/>
    <dgm:cxn modelId="{A9B9A1D6-7805-4BDC-8185-71E5BD1D1E82}" type="presOf" srcId="{AF792BE7-869A-40B9-A525-FCBA854A1867}" destId="{54324544-6BE9-4150-AAF9-F39011596FB4}" srcOrd="1" destOrd="0" presId="urn:microsoft.com/office/officeart/2005/8/layout/hierarchy2"/>
    <dgm:cxn modelId="{1EE2A4E5-BFF1-45D8-BAC0-44C9757A5CE4}" srcId="{5D7ADE71-F31F-49E9-88C2-9E619B1B5FE6}" destId="{B79BB1F8-310C-4621-992B-FE82A1964FD0}" srcOrd="1" destOrd="0" parTransId="{AF792BE7-869A-40B9-A525-FCBA854A1867}" sibTransId="{A1C68C98-018A-4371-A5DD-226E62E3A8CB}"/>
    <dgm:cxn modelId="{71D19B78-226A-4036-9CC6-81BF466BFB9A}" type="presParOf" srcId="{7F73486E-81EA-47B0-99A9-CCA926D84B27}" destId="{74757610-3851-4075-B0BE-3BF02809DA20}" srcOrd="0" destOrd="0" presId="urn:microsoft.com/office/officeart/2005/8/layout/hierarchy2"/>
    <dgm:cxn modelId="{268315EE-5EB9-4B37-B4CD-9639DD1DBF2F}" type="presParOf" srcId="{74757610-3851-4075-B0BE-3BF02809DA20}" destId="{07D01E96-BAC5-46FA-ACC4-6C93D2C224EE}" srcOrd="0" destOrd="0" presId="urn:microsoft.com/office/officeart/2005/8/layout/hierarchy2"/>
    <dgm:cxn modelId="{3F976518-772F-49CD-89DE-681DC794BEA1}" type="presParOf" srcId="{74757610-3851-4075-B0BE-3BF02809DA20}" destId="{AE9B8E57-695E-4EDA-8524-A577DED554D9}" srcOrd="1" destOrd="0" presId="urn:microsoft.com/office/officeart/2005/8/layout/hierarchy2"/>
    <dgm:cxn modelId="{CB8A28B0-A080-438A-AAB8-6CE68792E646}" type="presParOf" srcId="{AE9B8E57-695E-4EDA-8524-A577DED554D9}" destId="{79479620-033E-4994-B6DD-16D24981AEBC}" srcOrd="0" destOrd="0" presId="urn:microsoft.com/office/officeart/2005/8/layout/hierarchy2"/>
    <dgm:cxn modelId="{E5476BE3-3BA2-4F5C-BB05-80536BD4DA6E}" type="presParOf" srcId="{79479620-033E-4994-B6DD-16D24981AEBC}" destId="{42CF0539-81C7-4ECE-81E2-4420A18FE129}" srcOrd="0" destOrd="0" presId="urn:microsoft.com/office/officeart/2005/8/layout/hierarchy2"/>
    <dgm:cxn modelId="{BFD7339A-1DBA-498C-940E-798A33712C8D}" type="presParOf" srcId="{AE9B8E57-695E-4EDA-8524-A577DED554D9}" destId="{3EE6DE3E-5D4F-48D4-AA86-7363D6B7113E}" srcOrd="1" destOrd="0" presId="urn:microsoft.com/office/officeart/2005/8/layout/hierarchy2"/>
    <dgm:cxn modelId="{23B40801-C962-4EDC-815B-1AF199E43D7D}" type="presParOf" srcId="{3EE6DE3E-5D4F-48D4-AA86-7363D6B7113E}" destId="{B472F4A5-2C68-48BA-8B4D-46491B9E79CF}" srcOrd="0" destOrd="0" presId="urn:microsoft.com/office/officeart/2005/8/layout/hierarchy2"/>
    <dgm:cxn modelId="{681295AE-6E89-4143-9E9E-F517F24C7789}" type="presParOf" srcId="{3EE6DE3E-5D4F-48D4-AA86-7363D6B7113E}" destId="{DBD3F998-052E-4A4C-A415-9E5E8E8FB5E8}" srcOrd="1" destOrd="0" presId="urn:microsoft.com/office/officeart/2005/8/layout/hierarchy2"/>
    <dgm:cxn modelId="{95DBACB4-E42D-40A3-98E0-FBD0B6690228}" type="presParOf" srcId="{DBD3F998-052E-4A4C-A415-9E5E8E8FB5E8}" destId="{88589DFE-7D0D-4188-B691-9F26855B238C}" srcOrd="0" destOrd="0" presId="urn:microsoft.com/office/officeart/2005/8/layout/hierarchy2"/>
    <dgm:cxn modelId="{763343B7-C0D0-4881-977E-64A8A9FB1FC5}" type="presParOf" srcId="{88589DFE-7D0D-4188-B691-9F26855B238C}" destId="{6139D7DC-0853-4BE7-959B-8DC07A8E305D}" srcOrd="0" destOrd="0" presId="urn:microsoft.com/office/officeart/2005/8/layout/hierarchy2"/>
    <dgm:cxn modelId="{1AEBFAFC-35C5-4C86-9096-69F0C9D77914}" type="presParOf" srcId="{DBD3F998-052E-4A4C-A415-9E5E8E8FB5E8}" destId="{E0F054D6-03D5-48C6-A4F2-36E50F7D6623}" srcOrd="1" destOrd="0" presId="urn:microsoft.com/office/officeart/2005/8/layout/hierarchy2"/>
    <dgm:cxn modelId="{6EABF7A5-8BC7-43B9-8A03-CC185AE80229}" type="presParOf" srcId="{E0F054D6-03D5-48C6-A4F2-36E50F7D6623}" destId="{C3556B78-F354-42E1-B6F5-66BE06C9C233}" srcOrd="0" destOrd="0" presId="urn:microsoft.com/office/officeart/2005/8/layout/hierarchy2"/>
    <dgm:cxn modelId="{123D73E6-1396-47C5-A0EF-F99017FB5F85}" type="presParOf" srcId="{E0F054D6-03D5-48C6-A4F2-36E50F7D6623}" destId="{05ABAB2F-1382-43E9-90C6-75DA9C85110A}" srcOrd="1" destOrd="0" presId="urn:microsoft.com/office/officeart/2005/8/layout/hierarchy2"/>
    <dgm:cxn modelId="{BCE860E8-893D-4FD9-BD55-EF1F55E79047}" type="presParOf" srcId="{05ABAB2F-1382-43E9-90C6-75DA9C85110A}" destId="{8344AE21-4F33-495A-867D-2574421F84CF}" srcOrd="0" destOrd="0" presId="urn:microsoft.com/office/officeart/2005/8/layout/hierarchy2"/>
    <dgm:cxn modelId="{6B41712B-9AE0-461E-B504-A928E1772043}" type="presParOf" srcId="{8344AE21-4F33-495A-867D-2574421F84CF}" destId="{24CEE472-1A3E-43A7-99AF-DA307D7CE8B9}" srcOrd="0" destOrd="0" presId="urn:microsoft.com/office/officeart/2005/8/layout/hierarchy2"/>
    <dgm:cxn modelId="{3F5B7C54-A185-4250-8D80-B581119C3D6E}" type="presParOf" srcId="{05ABAB2F-1382-43E9-90C6-75DA9C85110A}" destId="{B3E525C9-A103-4F84-A287-87D4BF42B438}" srcOrd="1" destOrd="0" presId="urn:microsoft.com/office/officeart/2005/8/layout/hierarchy2"/>
    <dgm:cxn modelId="{7FEBEA27-FE8C-436C-B51D-14A3973B1E64}" type="presParOf" srcId="{B3E525C9-A103-4F84-A287-87D4BF42B438}" destId="{6EDF0086-987F-4849-ADBE-DCB4A09CA300}" srcOrd="0" destOrd="0" presId="urn:microsoft.com/office/officeart/2005/8/layout/hierarchy2"/>
    <dgm:cxn modelId="{AF6A0BA2-8177-4F9E-BD28-8FD8E4062F4A}" type="presParOf" srcId="{B3E525C9-A103-4F84-A287-87D4BF42B438}" destId="{2E6322D6-2821-429C-9A0F-036A20D3B80E}" srcOrd="1" destOrd="0" presId="urn:microsoft.com/office/officeart/2005/8/layout/hierarchy2"/>
    <dgm:cxn modelId="{93DEA1AE-7613-40A9-9786-320A9D3A8312}" type="presParOf" srcId="{2E6322D6-2821-429C-9A0F-036A20D3B80E}" destId="{09730900-79B9-41DD-A47C-3185DB0C57DD}" srcOrd="0" destOrd="0" presId="urn:microsoft.com/office/officeart/2005/8/layout/hierarchy2"/>
    <dgm:cxn modelId="{80F4EFF2-175E-4037-8DB6-56C23554AD96}" type="presParOf" srcId="{09730900-79B9-41DD-A47C-3185DB0C57DD}" destId="{66667704-91FB-441C-B428-C95119E9AFEC}" srcOrd="0" destOrd="0" presId="urn:microsoft.com/office/officeart/2005/8/layout/hierarchy2"/>
    <dgm:cxn modelId="{7D04E1D9-AAB7-4A9E-9627-AD586FC05C41}" type="presParOf" srcId="{2E6322D6-2821-429C-9A0F-036A20D3B80E}" destId="{9F46DCA2-8874-40A8-B221-47CF6B5848F0}" srcOrd="1" destOrd="0" presId="urn:microsoft.com/office/officeart/2005/8/layout/hierarchy2"/>
    <dgm:cxn modelId="{349E9E00-D413-4606-991D-926B73359E08}" type="presParOf" srcId="{9F46DCA2-8874-40A8-B221-47CF6B5848F0}" destId="{790380C2-F19D-4D49-AEDB-FBC024152BBC}" srcOrd="0" destOrd="0" presId="urn:microsoft.com/office/officeart/2005/8/layout/hierarchy2"/>
    <dgm:cxn modelId="{41918B39-18CB-46DB-AD6F-3FF0489915D4}" type="presParOf" srcId="{9F46DCA2-8874-40A8-B221-47CF6B5848F0}" destId="{2800C1CD-764B-4401-92C5-8045ABC5DC59}" srcOrd="1" destOrd="0" presId="urn:microsoft.com/office/officeart/2005/8/layout/hierarchy2"/>
    <dgm:cxn modelId="{5F9F2C4F-E991-4F56-B0BA-59358A01648B}" type="presParOf" srcId="{2800C1CD-764B-4401-92C5-8045ABC5DC59}" destId="{6BB79565-81DC-4070-9443-9092BBA0FF27}" srcOrd="0" destOrd="0" presId="urn:microsoft.com/office/officeart/2005/8/layout/hierarchy2"/>
    <dgm:cxn modelId="{7238AA4C-D3AF-40A0-8599-D172E323DE30}" type="presParOf" srcId="{6BB79565-81DC-4070-9443-9092BBA0FF27}" destId="{31297C7F-84DE-4E30-B6CE-492DA57AEF99}" srcOrd="0" destOrd="0" presId="urn:microsoft.com/office/officeart/2005/8/layout/hierarchy2"/>
    <dgm:cxn modelId="{1919E09E-CB73-459A-9EAA-26BE4731E507}" type="presParOf" srcId="{2800C1CD-764B-4401-92C5-8045ABC5DC59}" destId="{31B1BBBF-5C7D-4FB4-9643-6E864E760D23}" srcOrd="1" destOrd="0" presId="urn:microsoft.com/office/officeart/2005/8/layout/hierarchy2"/>
    <dgm:cxn modelId="{005FB077-51F5-4F65-A99D-0C67A4C3F7F4}" type="presParOf" srcId="{31B1BBBF-5C7D-4FB4-9643-6E864E760D23}" destId="{A3FE72A7-291C-4240-BA87-783E9A8C98AF}" srcOrd="0" destOrd="0" presId="urn:microsoft.com/office/officeart/2005/8/layout/hierarchy2"/>
    <dgm:cxn modelId="{C542D6CE-280B-4499-A64C-562711FE2FDB}" type="presParOf" srcId="{31B1BBBF-5C7D-4FB4-9643-6E864E760D23}" destId="{71B2A80B-B92A-4B5B-B047-5BEF08F96906}" srcOrd="1" destOrd="0" presId="urn:microsoft.com/office/officeart/2005/8/layout/hierarchy2"/>
    <dgm:cxn modelId="{33225774-4518-4DA7-B3C0-610A617429DA}" type="presParOf" srcId="{2E6322D6-2821-429C-9A0F-036A20D3B80E}" destId="{13D82212-ABB8-4B64-B96E-8AD9E491FC79}" srcOrd="2" destOrd="0" presId="urn:microsoft.com/office/officeart/2005/8/layout/hierarchy2"/>
    <dgm:cxn modelId="{A547FFE5-9EC3-4176-A303-D993DEDA4BBA}" type="presParOf" srcId="{13D82212-ABB8-4B64-B96E-8AD9E491FC79}" destId="{54324544-6BE9-4150-AAF9-F39011596FB4}" srcOrd="0" destOrd="0" presId="urn:microsoft.com/office/officeart/2005/8/layout/hierarchy2"/>
    <dgm:cxn modelId="{1EECB123-5DC0-4F26-AF8B-BFDAC870C896}" type="presParOf" srcId="{2E6322D6-2821-429C-9A0F-036A20D3B80E}" destId="{5B692302-6116-46F1-A242-5EB10F5BFD94}" srcOrd="3" destOrd="0" presId="urn:microsoft.com/office/officeart/2005/8/layout/hierarchy2"/>
    <dgm:cxn modelId="{828524FD-0258-44D0-B775-2EF8AF5CE8A5}" type="presParOf" srcId="{5B692302-6116-46F1-A242-5EB10F5BFD94}" destId="{03746936-832D-41D2-AD3C-AA5EBE0388CB}" srcOrd="0" destOrd="0" presId="urn:microsoft.com/office/officeart/2005/8/layout/hierarchy2"/>
    <dgm:cxn modelId="{E7F52CD1-FD5F-4BE1-9CC4-2B506A0DD3BC}" type="presParOf" srcId="{5B692302-6116-46F1-A242-5EB10F5BFD94}" destId="{2D8A2D31-8BE3-43F6-9884-AFA6A4955DD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01E96-BAC5-46FA-ACC4-6C93D2C224EE}">
      <dsp:nvSpPr>
        <dsp:cNvPr id="0" name=""/>
        <dsp:cNvSpPr/>
      </dsp:nvSpPr>
      <dsp:spPr>
        <a:xfrm>
          <a:off x="3497" y="933668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MODIS Relfectance Data</a:t>
          </a:r>
        </a:p>
      </dsp:txBody>
      <dsp:txXfrm>
        <a:off x="16875" y="947046"/>
        <a:ext cx="886769" cy="430006"/>
      </dsp:txXfrm>
    </dsp:sp>
    <dsp:sp modelId="{79479620-033E-4994-B6DD-16D24981AEBC}">
      <dsp:nvSpPr>
        <dsp:cNvPr id="0" name=""/>
        <dsp:cNvSpPr/>
      </dsp:nvSpPr>
      <dsp:spPr>
        <a:xfrm>
          <a:off x="917023" y="1144362"/>
          <a:ext cx="365410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365410" y="1768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90592" y="1152914"/>
        <a:ext cx="18270" cy="18270"/>
      </dsp:txXfrm>
    </dsp:sp>
    <dsp:sp modelId="{B472F4A5-2C68-48BA-8B4D-46491B9E79CF}">
      <dsp:nvSpPr>
        <dsp:cNvPr id="0" name=""/>
        <dsp:cNvSpPr/>
      </dsp:nvSpPr>
      <dsp:spPr>
        <a:xfrm>
          <a:off x="1282433" y="933668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Calibrate Data  in Matlab</a:t>
          </a:r>
        </a:p>
      </dsp:txBody>
      <dsp:txXfrm>
        <a:off x="1295811" y="947046"/>
        <a:ext cx="886769" cy="430006"/>
      </dsp:txXfrm>
    </dsp:sp>
    <dsp:sp modelId="{88589DFE-7D0D-4188-B691-9F26855B238C}">
      <dsp:nvSpPr>
        <dsp:cNvPr id="0" name=""/>
        <dsp:cNvSpPr/>
      </dsp:nvSpPr>
      <dsp:spPr>
        <a:xfrm>
          <a:off x="2195958" y="1144362"/>
          <a:ext cx="365410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365410" y="176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9528" y="1152914"/>
        <a:ext cx="18270" cy="18270"/>
      </dsp:txXfrm>
    </dsp:sp>
    <dsp:sp modelId="{C3556B78-F354-42E1-B6F5-66BE06C9C233}">
      <dsp:nvSpPr>
        <dsp:cNvPr id="0" name=""/>
        <dsp:cNvSpPr/>
      </dsp:nvSpPr>
      <dsp:spPr>
        <a:xfrm>
          <a:off x="2561369" y="933668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Export Reflectance Data in HDF Format</a:t>
          </a:r>
        </a:p>
      </dsp:txBody>
      <dsp:txXfrm>
        <a:off x="2574747" y="947046"/>
        <a:ext cx="886769" cy="430006"/>
      </dsp:txXfrm>
    </dsp:sp>
    <dsp:sp modelId="{8344AE21-4F33-495A-867D-2574421F84CF}">
      <dsp:nvSpPr>
        <dsp:cNvPr id="0" name=""/>
        <dsp:cNvSpPr/>
      </dsp:nvSpPr>
      <dsp:spPr>
        <a:xfrm>
          <a:off x="3474894" y="1144362"/>
          <a:ext cx="365410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365410" y="176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8464" y="1152914"/>
        <a:ext cx="18270" cy="18270"/>
      </dsp:txXfrm>
    </dsp:sp>
    <dsp:sp modelId="{6EDF0086-987F-4849-ADBE-DCB4A09CA300}">
      <dsp:nvSpPr>
        <dsp:cNvPr id="0" name=""/>
        <dsp:cNvSpPr/>
      </dsp:nvSpPr>
      <dsp:spPr>
        <a:xfrm>
          <a:off x="3840305" y="933668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Process in Spectral Hourglass  Wizard</a:t>
          </a:r>
        </a:p>
      </dsp:txBody>
      <dsp:txXfrm>
        <a:off x="3853683" y="947046"/>
        <a:ext cx="886769" cy="430006"/>
      </dsp:txXfrm>
    </dsp:sp>
    <dsp:sp modelId="{09730900-79B9-41DD-A47C-3185DB0C57DD}">
      <dsp:nvSpPr>
        <dsp:cNvPr id="0" name=""/>
        <dsp:cNvSpPr/>
      </dsp:nvSpPr>
      <dsp:spPr>
        <a:xfrm rot="19457599">
          <a:off x="4711533" y="1013042"/>
          <a:ext cx="450004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450004" y="176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5285" y="1019480"/>
        <a:ext cx="22500" cy="22500"/>
      </dsp:txXfrm>
    </dsp:sp>
    <dsp:sp modelId="{790380C2-F19D-4D49-AEDB-FBC024152BBC}">
      <dsp:nvSpPr>
        <dsp:cNvPr id="0" name=""/>
        <dsp:cNvSpPr/>
      </dsp:nvSpPr>
      <dsp:spPr>
        <a:xfrm>
          <a:off x="5119241" y="671029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Generate New Endmembers</a:t>
          </a:r>
        </a:p>
      </dsp:txBody>
      <dsp:txXfrm>
        <a:off x="5132619" y="684407"/>
        <a:ext cx="886769" cy="430006"/>
      </dsp:txXfrm>
    </dsp:sp>
    <dsp:sp modelId="{6BB79565-81DC-4070-9443-9092BBA0FF27}">
      <dsp:nvSpPr>
        <dsp:cNvPr id="0" name=""/>
        <dsp:cNvSpPr/>
      </dsp:nvSpPr>
      <dsp:spPr>
        <a:xfrm>
          <a:off x="6032766" y="881723"/>
          <a:ext cx="365410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365410" y="176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06336" y="890276"/>
        <a:ext cx="18270" cy="18270"/>
      </dsp:txXfrm>
    </dsp:sp>
    <dsp:sp modelId="{A3FE72A7-291C-4240-BA87-783E9A8C98AF}">
      <dsp:nvSpPr>
        <dsp:cNvPr id="0" name=""/>
        <dsp:cNvSpPr/>
      </dsp:nvSpPr>
      <dsp:spPr>
        <a:xfrm>
          <a:off x="6398176" y="671029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Identify Endmembers</a:t>
          </a:r>
        </a:p>
      </dsp:txBody>
      <dsp:txXfrm>
        <a:off x="6411554" y="684407"/>
        <a:ext cx="886769" cy="430006"/>
      </dsp:txXfrm>
    </dsp:sp>
    <dsp:sp modelId="{13D82212-ABB8-4B64-B96E-8AD9E491FC79}">
      <dsp:nvSpPr>
        <dsp:cNvPr id="0" name=""/>
        <dsp:cNvSpPr/>
      </dsp:nvSpPr>
      <dsp:spPr>
        <a:xfrm rot="2125582">
          <a:off x="4705458" y="1295810"/>
          <a:ext cx="522547" cy="35375"/>
        </a:xfrm>
        <a:custGeom>
          <a:avLst/>
          <a:gdLst/>
          <a:ahLst/>
          <a:cxnLst/>
          <a:rect l="0" t="0" r="0" b="0"/>
          <a:pathLst>
            <a:path>
              <a:moveTo>
                <a:pt x="0" y="17687"/>
              </a:moveTo>
              <a:lnTo>
                <a:pt x="522547" y="1768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53668" y="1300435"/>
        <a:ext cx="26127" cy="26127"/>
      </dsp:txXfrm>
    </dsp:sp>
    <dsp:sp modelId="{03746936-832D-41D2-AD3C-AA5EBE0388CB}">
      <dsp:nvSpPr>
        <dsp:cNvPr id="0" name=""/>
        <dsp:cNvSpPr/>
      </dsp:nvSpPr>
      <dsp:spPr>
        <a:xfrm>
          <a:off x="5179634" y="1236566"/>
          <a:ext cx="913525" cy="45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Visualize  Selected </a:t>
          </a:r>
          <a:r>
            <a:rPr lang="en-US" sz="800" kern="1200" dirty="0" err="1"/>
            <a:t>Endmebers</a:t>
          </a:r>
          <a:endParaRPr lang="en-US" sz="800" kern="1200" dirty="0"/>
        </a:p>
      </dsp:txBody>
      <dsp:txXfrm>
        <a:off x="5193012" y="1249944"/>
        <a:ext cx="886769" cy="43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A4C3C-D49C-4920-A3CF-68D250E45FA3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97EF9-B87B-4FF6-80A0-C78BDA04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6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97EF9-B87B-4FF6-80A0-C78BDA047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4/20/2017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3F416CD-67A3-4CF0-A210-F6AF31AC147F}" type="datetimeFigureOut">
              <a:rPr lang="en-US" smtClean="0"/>
              <a:pPr eaLnBrk="1" latinLnBrk="0" hangingPunct="1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fld id="{C3F416CD-67A3-4CF0-A210-F6AF31AC147F}" type="datetimeFigureOut">
              <a:rPr lang="en-US" smtClean="0"/>
              <a:pPr algn="l" eaLnBrk="1" latinLnBrk="0" hangingPunct="1"/>
              <a:t>4/20/2017</a:t>
            </a:fld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r" eaLnBrk="1" latinLnBrk="0" hangingPunct="1"/>
            <a:endParaRPr kumimoji="0" lang="en-US" sz="800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zoa.com/#home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447800"/>
            <a:ext cx="7391400" cy="20034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Emergent Technology </a:t>
            </a:r>
            <a:br>
              <a:rPr lang="en-US" dirty="0"/>
            </a:br>
            <a:r>
              <a:rPr lang="en-US" sz="2700" dirty="0"/>
              <a:t>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Environmental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91000"/>
            <a:ext cx="7543800" cy="17526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000" dirty="0"/>
              <a:t>University of Texas at El Paso</a:t>
            </a:r>
          </a:p>
          <a:p>
            <a:pPr algn="ctr"/>
            <a:r>
              <a:rPr lang="en-US" sz="1900" dirty="0"/>
              <a:t>Geological Science Department</a:t>
            </a:r>
          </a:p>
          <a:p>
            <a:pPr algn="ctr"/>
            <a:endParaRPr lang="en-US" sz="1900" dirty="0"/>
          </a:p>
          <a:p>
            <a:r>
              <a:rPr lang="en-US" dirty="0"/>
              <a:t>		</a:t>
            </a:r>
            <a:r>
              <a:rPr lang="en-US" sz="1600" dirty="0" err="1"/>
              <a:t>Esenam</a:t>
            </a:r>
            <a:r>
              <a:rPr lang="en-US" sz="1600" dirty="0"/>
              <a:t> </a:t>
            </a:r>
            <a:r>
              <a:rPr lang="en-US" sz="1600" dirty="0" err="1"/>
              <a:t>Ziwu</a:t>
            </a:r>
            <a:r>
              <a:rPr lang="en-US" sz="1600" dirty="0"/>
              <a:t> – Masters Research Student </a:t>
            </a:r>
          </a:p>
          <a:p>
            <a:r>
              <a:rPr lang="en-US" sz="1600" dirty="0"/>
              <a:t>		Julio </a:t>
            </a:r>
            <a:r>
              <a:rPr lang="en-US" sz="1600" dirty="0" err="1"/>
              <a:t>Ceniceros</a:t>
            </a:r>
            <a:r>
              <a:rPr lang="en-US" sz="1600" dirty="0"/>
              <a:t> – Masters Research Student</a:t>
            </a:r>
          </a:p>
        </p:txBody>
      </p:sp>
      <p:pic>
        <p:nvPicPr>
          <p:cNvPr id="1026" name="Picture 2" descr="Image result for ute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489" y="152400"/>
            <a:ext cx="1538689" cy="121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304800"/>
            <a:ext cx="4572000" cy="646331"/>
          </a:xfrm>
          <a:prstGeom prst="rect">
            <a:avLst/>
          </a:prstGeom>
        </p:spPr>
        <p:txBody>
          <a:bodyPr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GEOLOGICAL SCIENCES</a:t>
            </a:r>
          </a:p>
          <a:p>
            <a:r>
              <a:rPr lang="en-US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College of Science</a:t>
            </a:r>
          </a:p>
        </p:txBody>
      </p:sp>
    </p:spTree>
    <p:extLst>
      <p:ext uri="{BB962C8B-B14F-4D97-AF65-F5344CB8AC3E}">
        <p14:creationId xmlns:p14="http://schemas.microsoft.com/office/powerpoint/2010/main" val="13224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43199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0459" y="1143000"/>
            <a:ext cx="5454161" cy="42701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Heterogeneous Code</a:t>
            </a:r>
          </a:p>
          <a:p>
            <a:pPr lvl="2"/>
            <a:r>
              <a:rPr lang="en-US" dirty="0" err="1"/>
              <a:t>BioEarth</a:t>
            </a:r>
            <a:r>
              <a:rPr lang="en-US" dirty="0"/>
              <a:t> </a:t>
            </a:r>
          </a:p>
          <a:p>
            <a:pPr marL="704088" lvl="2" indent="0">
              <a:buNone/>
            </a:pPr>
            <a:endParaRPr lang="en-US" dirty="0"/>
          </a:p>
          <a:p>
            <a:pPr lvl="1"/>
            <a:r>
              <a:rPr lang="en-US" dirty="0"/>
              <a:t>Provenance</a:t>
            </a:r>
          </a:p>
          <a:p>
            <a:pPr lvl="2"/>
            <a:r>
              <a:rPr lang="en-US" sz="2000" dirty="0"/>
              <a:t>The Accelerated Climate Modeling for Energy (ACME) </a:t>
            </a:r>
          </a:p>
          <a:p>
            <a:pPr lvl="4"/>
            <a:r>
              <a:rPr lang="en-US" sz="1800" dirty="0">
                <a:solidFill>
                  <a:srgbClr val="002060"/>
                </a:solidFill>
              </a:rPr>
              <a:t>Programing climate models via workflows.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Health Application</a:t>
            </a:r>
          </a:p>
          <a:p>
            <a:pPr lvl="2"/>
            <a:r>
              <a:rPr lang="en-US" dirty="0"/>
              <a:t>The PRISM Project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5338" y="5411133"/>
            <a:ext cx="7108524" cy="1292662"/>
            <a:chOff x="897123" y="4267200"/>
            <a:chExt cx="5601858" cy="1292662"/>
          </a:xfrm>
        </p:grpSpPr>
        <p:sp>
          <p:nvSpPr>
            <p:cNvPr id="4" name="TextBox 3"/>
            <p:cNvSpPr txBox="1"/>
            <p:nvPr/>
          </p:nvSpPr>
          <p:spPr>
            <a:xfrm>
              <a:off x="897123" y="4267200"/>
              <a:ext cx="289560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002060"/>
                  </a:solidFill>
                </a:rPr>
                <a:t>BRANCHES</a:t>
              </a:r>
            </a:p>
            <a:p>
              <a:pPr algn="ctr"/>
              <a:r>
                <a:rPr lang="en-US" dirty="0"/>
                <a:t>Sensor Develop.</a:t>
              </a:r>
            </a:p>
            <a:p>
              <a:pPr algn="ctr"/>
              <a:r>
                <a:rPr lang="en-US" dirty="0"/>
                <a:t>Informatics</a:t>
              </a:r>
            </a:p>
            <a:p>
              <a:pPr algn="ctr"/>
              <a:r>
                <a:rPr lang="en-US" dirty="0"/>
                <a:t>Data Coordination Center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02269" y="4267200"/>
              <a:ext cx="29967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002060"/>
                  </a:solidFill>
                </a:rPr>
                <a:t>BREATHE Platform</a:t>
              </a:r>
            </a:p>
            <a:p>
              <a:pPr algn="ctr"/>
              <a:r>
                <a:rPr lang="en-US" dirty="0" err="1"/>
                <a:t>Taverna</a:t>
              </a:r>
              <a:endParaRPr lang="en-US" dirty="0"/>
            </a:p>
            <a:p>
              <a:pPr algn="ctr"/>
              <a:r>
                <a:rPr lang="en-US" dirty="0"/>
                <a:t>UIMA</a:t>
              </a:r>
            </a:p>
          </p:txBody>
        </p:sp>
      </p:grpSp>
      <p:pic>
        <p:nvPicPr>
          <p:cNvPr id="7" name="Picture 2" descr="C:\Users\Esenam\Desktop\UTEP\Third Semester ( Spring 2017)\Arid Lands\ccsm4_lr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8871" y="533400"/>
            <a:ext cx="3567478" cy="4123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220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589"/>
            <a:ext cx="8229600" cy="1066800"/>
          </a:xfrm>
        </p:spPr>
        <p:txBody>
          <a:bodyPr/>
          <a:lstStyle/>
          <a:p>
            <a:r>
              <a:rPr lang="en-US" dirty="0"/>
              <a:t>ENVI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325112"/>
          </a:xfrm>
        </p:spPr>
        <p:txBody>
          <a:bodyPr>
            <a:normAutofit/>
          </a:bodyPr>
          <a:lstStyle/>
          <a:p>
            <a:r>
              <a:rPr lang="en-US" sz="2000" dirty="0"/>
              <a:t>ENVI has a tool called the Spectral Hourglass Wizard.  This workflow allows the user to find and map image spectral endmembers from hyperspectral or multispectral data. </a:t>
            </a:r>
          </a:p>
          <a:p>
            <a:endParaRPr lang="en-US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33073" r="48291" b="28646"/>
          <a:stretch/>
        </p:blipFill>
        <p:spPr bwMode="auto">
          <a:xfrm>
            <a:off x="2895600" y="2380977"/>
            <a:ext cx="3581400" cy="2021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66800" y="411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28626351"/>
              </p:ext>
            </p:extLst>
          </p:nvPr>
        </p:nvGraphicFramePr>
        <p:xfrm>
          <a:off x="1066800" y="4114800"/>
          <a:ext cx="7315200" cy="232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66750" y="643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5297444"/>
            <a:ext cx="1828800" cy="1427059"/>
            <a:chOff x="0" y="0"/>
            <a:chExt cx="1451610" cy="1227455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990600" y="0"/>
              <a:ext cx="461010" cy="21717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0" y="809625"/>
              <a:ext cx="922655" cy="4178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Export Map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66725" y="542925"/>
              <a:ext cx="0" cy="25146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74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42900"/>
            <a:ext cx="8229600" cy="10668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961"/>
          <a:stretch/>
        </p:blipFill>
        <p:spPr>
          <a:xfrm>
            <a:off x="5694484" y="1421423"/>
            <a:ext cx="3316675" cy="40173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3646"/>
            <a:ext cx="5627077" cy="5257800"/>
          </a:xfrm>
        </p:spPr>
        <p:txBody>
          <a:bodyPr>
            <a:normAutofit/>
          </a:bodyPr>
          <a:lstStyle/>
          <a:p>
            <a:r>
              <a:rPr lang="en-US" sz="2400" dirty="0"/>
              <a:t>Scientific visualization is when someone creates a representation of their data in a visual format. </a:t>
            </a:r>
          </a:p>
          <a:p>
            <a:pPr marL="109728" indent="0">
              <a:buNone/>
            </a:pPr>
            <a:endParaRPr lang="en-US" sz="2400" dirty="0"/>
          </a:p>
          <a:p>
            <a:r>
              <a:rPr lang="en-US" sz="2400" dirty="0"/>
              <a:t>Visualization can validate new models, provide comparison between models and datasets, enables quantitative and qualitative querying, improves interpretation of data, and facilitates decision making. </a:t>
            </a:r>
          </a:p>
        </p:txBody>
      </p:sp>
    </p:spTree>
    <p:extLst>
      <p:ext uri="{BB962C8B-B14F-4D97-AF65-F5344CB8AC3E}">
        <p14:creationId xmlns:p14="http://schemas.microsoft.com/office/powerpoint/2010/main" val="162003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5" y="381553"/>
            <a:ext cx="8458200" cy="1066800"/>
          </a:xfrm>
        </p:spPr>
        <p:txBody>
          <a:bodyPr>
            <a:normAutofit/>
          </a:bodyPr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963" y="1219200"/>
            <a:ext cx="6340908" cy="4325112"/>
          </a:xfrm>
        </p:spPr>
        <p:txBody>
          <a:bodyPr/>
          <a:lstStyle/>
          <a:p>
            <a:r>
              <a:rPr lang="en-US" sz="2400" dirty="0"/>
              <a:t>Super Computing </a:t>
            </a:r>
          </a:p>
          <a:p>
            <a:pPr lvl="2"/>
            <a:r>
              <a:rPr lang="en-US" sz="2000" dirty="0"/>
              <a:t>The Texas Advanced Computing Center (TACC) at the University of Texas at Austin.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9318" t="17866" r="62348" b="40369"/>
          <a:stretch/>
        </p:blipFill>
        <p:spPr>
          <a:xfrm>
            <a:off x="6248400" y="728578"/>
            <a:ext cx="2209800" cy="3114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16" t="7408" r="66875" b="15926"/>
          <a:stretch/>
        </p:blipFill>
        <p:spPr>
          <a:xfrm>
            <a:off x="4648200" y="3945371"/>
            <a:ext cx="4213180" cy="2777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4132" y="2514600"/>
            <a:ext cx="47223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lvl="0" indent="-256032">
              <a:spcBef>
                <a:spcPts val="300"/>
              </a:spcBef>
              <a:buClr>
                <a:srgbClr val="A04DA3"/>
              </a:buClr>
              <a:buFont typeface="Georgia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Visualization Frameworks </a:t>
            </a:r>
            <a:endParaRPr lang="en-US" sz="2800" dirty="0">
              <a:solidFill>
                <a:prstClr val="black"/>
              </a:solidFill>
            </a:endParaRPr>
          </a:p>
          <a:p>
            <a:pPr marL="923544" lvl="2" indent="-219456">
              <a:spcBef>
                <a:spcPts val="300"/>
              </a:spcBef>
              <a:buClr>
                <a:srgbClr val="53548A"/>
              </a:buClr>
              <a:buFont typeface="Wingdings 2"/>
              <a:buChar char=""/>
            </a:pPr>
            <a:r>
              <a:rPr lang="en-US" sz="2000" dirty="0">
                <a:solidFill>
                  <a:srgbClr val="53548A"/>
                </a:solidFill>
              </a:rPr>
              <a:t>Reviewing and visualizing the interactions of natural hazards.</a:t>
            </a:r>
          </a:p>
          <a:p>
            <a:pPr marL="704088" lvl="2">
              <a:spcBef>
                <a:spcPts val="300"/>
              </a:spcBef>
              <a:buClr>
                <a:srgbClr val="53548A"/>
              </a:buClr>
            </a:pPr>
            <a:endParaRPr lang="en-US" dirty="0">
              <a:solidFill>
                <a:srgbClr val="53548A"/>
              </a:solidFill>
            </a:endParaRPr>
          </a:p>
          <a:p>
            <a:pPr marL="365760" lvl="0" indent="-256032">
              <a:spcBef>
                <a:spcPts val="300"/>
              </a:spcBef>
              <a:buClr>
                <a:srgbClr val="A04DA3"/>
              </a:buClr>
              <a:buFont typeface="Georgia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Visualization 3D Software</a:t>
            </a:r>
          </a:p>
          <a:p>
            <a:pPr marL="923544" lvl="2" indent="-219456">
              <a:spcBef>
                <a:spcPts val="300"/>
              </a:spcBef>
              <a:buClr>
                <a:srgbClr val="53548A"/>
              </a:buClr>
              <a:buFont typeface="Wingdings 2"/>
              <a:buChar char=""/>
            </a:pPr>
            <a:r>
              <a:rPr lang="en-US" sz="2000" dirty="0">
                <a:solidFill>
                  <a:srgbClr val="53548A"/>
                </a:solidFill>
              </a:rPr>
              <a:t>SSEC Visualization Project (Vis5D System)</a:t>
            </a:r>
          </a:p>
        </p:txBody>
      </p:sp>
    </p:spTree>
    <p:extLst>
      <p:ext uri="{BB962C8B-B14F-4D97-AF65-F5344CB8AC3E}">
        <p14:creationId xmlns:p14="http://schemas.microsoft.com/office/powerpoint/2010/main" val="199585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066800"/>
          </a:xfrm>
        </p:spPr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9508"/>
            <a:ext cx="8229600" cy="4325112"/>
          </a:xfrm>
        </p:spPr>
        <p:txBody>
          <a:bodyPr/>
          <a:lstStyle/>
          <a:p>
            <a:pPr lvl="2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Data Management &amp; Collection </a:t>
            </a: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– BIG data in our field is constantly created and stored.  </a:t>
            </a:r>
          </a:p>
          <a:p>
            <a:pPr marL="704088" lvl="2" indent="0">
              <a:buNone/>
            </a:pP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lvl="2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Integration and Analysis </a:t>
            </a:r>
            <a:r>
              <a:rPr lang="en-US" sz="2000" dirty="0">
                <a:solidFill>
                  <a:srgbClr val="002060"/>
                </a:solidFill>
              </a:rPr>
              <a:t>– Integration must be considered to solve large dynamic problems. </a:t>
            </a:r>
          </a:p>
          <a:p>
            <a:pPr marL="704088" lvl="2" indent="0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 Systems </a:t>
            </a:r>
            <a:r>
              <a:rPr lang="en-US" sz="2000" dirty="0">
                <a:solidFill>
                  <a:srgbClr val="002060"/>
                </a:solidFill>
              </a:rPr>
              <a:t>– Workflows allow for real time analysis on environmental conditions. </a:t>
            </a:r>
          </a:p>
          <a:p>
            <a:pPr marL="704088" lvl="2" indent="0"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lvl="2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  <a:r>
              <a:rPr lang="en-US" sz="2000" dirty="0">
                <a:solidFill>
                  <a:srgbClr val="002060"/>
                </a:solidFill>
              </a:rPr>
              <a:t> – Detection and validation of work while enabling unexpected discoveries.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99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0668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325112"/>
          </a:xfrm>
        </p:spPr>
        <p:txBody>
          <a:bodyPr/>
          <a:lstStyle/>
          <a:p>
            <a:r>
              <a:rPr lang="en-US" dirty="0"/>
              <a:t>Scientist today are accumulating new data at a rate that exceeds their capacity to extract value from it. The question facing every organization that wants to attract a community is how to use data effectively — not just their own data, but all of the data that's available and relevant.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86200"/>
            <a:ext cx="4191000" cy="2794000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4527312" y="51816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12" y="3886200"/>
            <a:ext cx="3564542" cy="282813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06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819400"/>
            <a:ext cx="8229600" cy="1066800"/>
          </a:xfrm>
        </p:spPr>
        <p:txBody>
          <a:bodyPr>
            <a:no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091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066800"/>
          </a:xfrm>
        </p:spPr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25112"/>
          </a:xfrm>
        </p:spPr>
        <p:txBody>
          <a:bodyPr>
            <a:normAutofit fontScale="92500" lnSpcReduction="10000"/>
          </a:bodyPr>
          <a:lstStyle/>
          <a:p>
            <a:pPr marL="0"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Accelerated Climate Modeling For Energy. (N.D.). Retrieved March 16, 2017, From 	Https://Climatemodeling.Science.Energy.Gov/Projects/Accelerated-climate-modeling-energy</a:t>
            </a:r>
          </a:p>
          <a:p>
            <a:pPr marL="0"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"Earth Observing Laboratory | Earth Observing Laboratory." Earth Observing Laboratory | Earth Observing Laboratory. N.P., 	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N.D.Web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12 	Feb. 2017.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Gill, J. C., And B. D. Malamud (2014), Reviewing And Visualizing The Interactions Of Natural hazards, Rev.   	Geophys.,52,doi:10.1002/2013rg000445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Hey, T.,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Tansley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S., &amp; Tolle, K. (2009). The Fourth Paradigm: Data-intensive Scientific Discovery. Microsoft Research. 	Retrieved Fromhttps://Www.Microsoft.Com/Enus/Research/Publication/Fourth-Paradigm-data-intensive-	scientific-discovery/ </a:t>
            </a:r>
          </a:p>
          <a:p>
            <a:pPr marL="0"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Hsu, A.,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Weinfurter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, A., Yan, C., And 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Cheng,y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. (2017) From Citizens To Satellites: Third-wave Data Approaches In China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Analytics. (2016, March 17). Retrieved March 04, 2017, Fromhttp://Www.Ibm.Com/Analytics/Us/En/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Integrated Ocean Observing System. (N.D.). Retrieved March 04, 2017, Fromhttps://Ioos.Noaa.Gov/ </a:t>
            </a:r>
          </a:p>
          <a:p>
            <a:pPr marL="0"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Mullis, T., Liu, M.,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Kalyanaraman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, A., Vaughan, J.,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Tague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, C., &amp; Adam, J. (2014). Design And Implementation Of Kepler 	Workflows For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Bioearth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. Procedia Computer Science, 29, 1722-1732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0"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National Center For Biotechnology Information. (N.D.). Retrieved March 04, 2017, 	Fromhttps://Www.Ncbi.Nlm.Nih.Gov/</a:t>
            </a:r>
          </a:p>
          <a:p>
            <a:pPr marL="0"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Spectral Hourglass Wizard (Using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[Harris Geospatial Docs Center]. (N.D.).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Retrievedmarch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16, 2017, From 	Https://Www.Harrisgeospatial.Com/Docs/Spectralhourglasswizard.Html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"Texas Advanced Computing Center." Systems Overview - Texas Advanced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Computingcenter</a:t>
            </a: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Vice President Of Research, 	N.D. Web. 02 Apr. 2017.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Http://Spectrum.Ieee.Org/Energywise/Energy/Environment/Tackling-air-quality-Prediction-in-south-africa-with-machine-	learning </a:t>
            </a:r>
          </a:p>
          <a:p>
            <a:pPr marL="0" algn="just">
              <a:lnSpc>
                <a:spcPct val="115000"/>
              </a:lnSpc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Http://Grantome.Com/Grant/Nih/U54-eb022002-01-5021</a:t>
            </a:r>
          </a:p>
          <a:p>
            <a:pPr marL="0" algn="just">
              <a:lnSpc>
                <a:spcPct val="115000"/>
              </a:lnSpc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Http://Grantome.Com/Grant/Nih/U54-eb022002-01</a:t>
            </a:r>
          </a:p>
          <a:p>
            <a:pPr marL="0" algn="just">
              <a:lnSpc>
                <a:spcPct val="115000"/>
              </a:lnSpc>
              <a:spcBef>
                <a:spcPts val="0"/>
              </a:spcBef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Http://Www.Ssec.Wisc.Edu/~Billh/Epa.Html</a:t>
            </a:r>
          </a:p>
          <a:p>
            <a:pPr marL="0" algn="just">
              <a:lnSpc>
                <a:spcPct val="115000"/>
              </a:lnSpc>
              <a:spcBef>
                <a:spcPts val="0"/>
              </a:spcBef>
            </a:pP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09728" indent="0">
              <a:buNone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1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533400"/>
            <a:ext cx="8607425" cy="1066800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371600"/>
            <a:ext cx="8315326" cy="2895600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assessed the current and future state of technology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our discipline and considered how it relates to our own individual research topics.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discuss the following four sections: </a:t>
            </a:r>
          </a:p>
          <a:p>
            <a:pPr lvl="2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 &amp; Collection</a:t>
            </a: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Data Integration and Analysis</a:t>
            </a: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Workflow Systems</a:t>
            </a:r>
          </a:p>
          <a:p>
            <a:pPr lvl="2"/>
            <a:r>
              <a:rPr lang="en-US" sz="2000" dirty="0">
                <a:solidFill>
                  <a:srgbClr val="002060"/>
                </a:solidFill>
              </a:rPr>
              <a:t>Visualization</a:t>
            </a:r>
          </a:p>
          <a:p>
            <a:pPr lvl="2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r">
              <a:buNone/>
            </a:pPr>
            <a:endParaRPr lang="en-US" sz="1800" dirty="0"/>
          </a:p>
          <a:p>
            <a:pPr marL="109728" indent="0" algn="r">
              <a:buNone/>
            </a:pPr>
            <a:endParaRPr lang="en-US" sz="1800" dirty="0"/>
          </a:p>
          <a:p>
            <a:pPr marL="109728" indent="0" algn="r">
              <a:buNone/>
            </a:pPr>
            <a:endParaRPr lang="en-US" sz="1800" dirty="0"/>
          </a:p>
          <a:p>
            <a:pPr marL="109728" indent="0" algn="r">
              <a:buNone/>
            </a:pPr>
            <a:endParaRPr lang="en-US" sz="1800" dirty="0"/>
          </a:p>
          <a:p>
            <a:pPr marL="109728" indent="0" algn="r">
              <a:buNone/>
            </a:pPr>
            <a:endParaRPr lang="en-US" sz="1800" dirty="0"/>
          </a:p>
          <a:p>
            <a:pPr marL="109728" indent="0" algn="r">
              <a:buNone/>
            </a:pPr>
            <a:endParaRPr lang="en-US" sz="1800" dirty="0"/>
          </a:p>
          <a:p>
            <a:pPr marL="109728" indent="0" algn="r">
              <a:buNone/>
            </a:pPr>
            <a:endParaRPr lang="en-US" sz="1400" dirty="0"/>
          </a:p>
        </p:txBody>
      </p:sp>
      <p:sp>
        <p:nvSpPr>
          <p:cNvPr id="4" name="AutoShape 4" descr="Image result for hyperspectral imag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r="7035"/>
          <a:stretch/>
        </p:blipFill>
        <p:spPr>
          <a:xfrm>
            <a:off x="3492501" y="3733800"/>
            <a:ext cx="5410200" cy="29527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1930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47800"/>
            <a:ext cx="7924800" cy="4325112"/>
          </a:xfrm>
        </p:spPr>
        <p:txBody>
          <a:bodyPr/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Management –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by which the required data is gathered, validated, stored, protected, and processed. This creates accessibility, reliability, and timeliness for users. </a:t>
            </a:r>
          </a:p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Collection </a:t>
            </a:r>
            <a:r>
              <a:rPr lang="en-US" sz="2400" dirty="0"/>
              <a:t>-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collection is the process of gathering and measuring information on targeted variables in an established systematic fashion.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49146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 Management &amp; Collection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2"/>
          <a:stretch/>
        </p:blipFill>
        <p:spPr>
          <a:xfrm>
            <a:off x="838786" y="4267200"/>
            <a:ext cx="7376160" cy="20574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4222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49530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1) </a:t>
            </a:r>
            <a:r>
              <a:rPr lang="en-US" sz="2400" dirty="0"/>
              <a:t>Existing technology</a:t>
            </a:r>
          </a:p>
          <a:p>
            <a:pPr lvl="3"/>
            <a:r>
              <a:rPr lang="en-US" sz="2000" dirty="0">
                <a:solidFill>
                  <a:srgbClr val="00206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The Community Research &amp; Development Information Service (CORDIS) </a:t>
            </a:r>
          </a:p>
          <a:p>
            <a:pPr lvl="4"/>
            <a:r>
              <a:rPr lang="en-US" sz="1800" dirty="0">
                <a:solidFill>
                  <a:srgbClr val="002060"/>
                </a:solidFill>
              </a:rPr>
              <a:t>Predicting individual exposure to ambient air pollution</a:t>
            </a:r>
            <a:r>
              <a:rPr lang="en-US" sz="1800" dirty="0">
                <a:solidFill>
                  <a:srgbClr val="002060"/>
                </a:solidFill>
                <a:cs typeface="Calibri" panose="020F0502020204030204" pitchFamily="34" charset="0"/>
              </a:rPr>
              <a:t>.</a:t>
            </a:r>
            <a:endParaRPr lang="en-US" sz="1800" dirty="0">
              <a:solidFill>
                <a:srgbClr val="00206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/>
              <a:t>2) </a:t>
            </a:r>
            <a:r>
              <a:rPr lang="en-US" sz="2400" dirty="0"/>
              <a:t>Citizen Data</a:t>
            </a:r>
          </a:p>
          <a:p>
            <a:pPr lvl="3"/>
            <a:r>
              <a:rPr lang="en-US" sz="2000" dirty="0">
                <a:solidFill>
                  <a:srgbClr val="002060"/>
                </a:solidFill>
              </a:rPr>
              <a:t>Third-Wave Data Project; China (2011-2020)</a:t>
            </a:r>
          </a:p>
          <a:p>
            <a:pPr lvl="4"/>
            <a:r>
              <a:rPr lang="en-US" sz="1600" dirty="0">
                <a:solidFill>
                  <a:srgbClr val="002060"/>
                </a:solidFill>
              </a:rPr>
              <a:t>Chinese citizens use air filters in their homes which also collect data and are connected to the internet.  </a:t>
            </a:r>
          </a:p>
          <a:p>
            <a:pPr lvl="4"/>
            <a:r>
              <a:rPr lang="en-US" sz="1600" dirty="0">
                <a:solidFill>
                  <a:srgbClr val="002060"/>
                </a:solidFill>
              </a:rPr>
              <a:t>120 Air quality stations were combined with the citizen data. </a:t>
            </a:r>
          </a:p>
          <a:p>
            <a:pPr lvl="4"/>
            <a:r>
              <a:rPr lang="en-US" sz="1600" dirty="0">
                <a:solidFill>
                  <a:srgbClr val="002060"/>
                </a:solidFill>
              </a:rPr>
              <a:t>“Air Quality Doctor” mobile app. </a:t>
            </a:r>
            <a:r>
              <a:rPr lang="en-US" sz="1800" dirty="0">
                <a:hlinkClick r:id="rId2"/>
              </a:rPr>
              <a:t>https://www.tzoa.com/#homepage</a:t>
            </a:r>
            <a:endParaRPr lang="en-US" sz="1800" dirty="0">
              <a:solidFill>
                <a:srgbClr val="002060"/>
              </a:solidFill>
            </a:endParaRPr>
          </a:p>
          <a:p>
            <a:pPr lvl="1"/>
            <a:r>
              <a:rPr lang="en-US" sz="2000" dirty="0"/>
              <a:t>3) </a:t>
            </a:r>
            <a:r>
              <a:rPr lang="en-US" sz="2400" dirty="0"/>
              <a:t>Sensor Networks</a:t>
            </a:r>
            <a:endParaRPr lang="en-US" sz="2800" dirty="0">
              <a:solidFill>
                <a:schemeClr val="accent1"/>
              </a:solidFill>
            </a:endParaRPr>
          </a:p>
          <a:p>
            <a:pPr lvl="3"/>
            <a:r>
              <a:rPr lang="en-US" sz="2000" dirty="0" err="1">
                <a:solidFill>
                  <a:srgbClr val="002060"/>
                </a:solidFill>
                <a:latin typeface="Calibri" panose="020F0502020204030204" pitchFamily="34" charset="0"/>
              </a:rPr>
              <a:t>TetraScience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</a:p>
          <a:p>
            <a:pPr lvl="4"/>
            <a:r>
              <a:rPr lang="en-US" sz="1600" dirty="0">
                <a:solidFill>
                  <a:srgbClr val="002060"/>
                </a:solidFill>
              </a:rPr>
              <a:t>Developed a gadget is to enhance experimental workflow, lab monitoring and instrument utilization.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77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1066800"/>
          </a:xfrm>
        </p:spPr>
        <p:txBody>
          <a:bodyPr/>
          <a:lstStyle/>
          <a:p>
            <a:r>
              <a:rPr lang="en-US" dirty="0"/>
              <a:t>GitHub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581400" y="61722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475" t="30754" r="24168" b="22127"/>
          <a:stretch/>
        </p:blipFill>
        <p:spPr>
          <a:xfrm>
            <a:off x="4495800" y="1295401"/>
            <a:ext cx="3941728" cy="274319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938" t="9770" r="20915" b="25747"/>
          <a:stretch/>
        </p:blipFill>
        <p:spPr>
          <a:xfrm>
            <a:off x="2306672" y="4191000"/>
            <a:ext cx="4724400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172" t="11855" r="38556" b="10924"/>
          <a:stretch/>
        </p:blipFill>
        <p:spPr>
          <a:xfrm>
            <a:off x="943091" y="1197218"/>
            <a:ext cx="3300334" cy="28516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691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r>
              <a:rPr lang="en-US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 Integration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432511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Integration </a:t>
            </a:r>
            <a:r>
              <a:rPr lang="en-US" dirty="0"/>
              <a:t>- involves combining data from various sources and providing users with a unified view of these data.  This process becomes extremely useful when it crosses various domains and disciplines and can generate new data from the data links. 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Analysis of Data </a:t>
            </a:r>
            <a:r>
              <a:rPr lang="en-US" dirty="0"/>
              <a:t>- is a process of examining, transforming, and visualizing data with the goal of discovering useful information to support results and decision-making. </a:t>
            </a:r>
          </a:p>
        </p:txBody>
      </p:sp>
    </p:spTree>
    <p:extLst>
      <p:ext uri="{BB962C8B-B14F-4D97-AF65-F5344CB8AC3E}">
        <p14:creationId xmlns:p14="http://schemas.microsoft.com/office/powerpoint/2010/main" val="171486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9" y="510864"/>
            <a:ext cx="8229600" cy="1066800"/>
          </a:xfrm>
        </p:spPr>
        <p:txBody>
          <a:bodyPr/>
          <a:lstStyle/>
          <a:p>
            <a:r>
              <a:rPr lang="en-US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" y="1914580"/>
            <a:ext cx="5430062" cy="266700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400" dirty="0"/>
              <a:t>1) Machine Learning</a:t>
            </a:r>
          </a:p>
          <a:p>
            <a:pPr lvl="2"/>
            <a:r>
              <a:rPr lang="en-US" sz="2000" dirty="0"/>
              <a:t>IBM Research Lab in South Africa </a:t>
            </a:r>
          </a:p>
          <a:p>
            <a:pPr marL="704088" lvl="2" indent="0">
              <a:buNone/>
            </a:pPr>
            <a:endParaRPr lang="en-US" dirty="0"/>
          </a:p>
          <a:p>
            <a:pPr marL="411480" lvl="1" indent="0">
              <a:buNone/>
            </a:pPr>
            <a:r>
              <a:rPr lang="en-US" sz="2400" dirty="0"/>
              <a:t>2) Ontologies </a:t>
            </a:r>
          </a:p>
          <a:p>
            <a:pPr lvl="2"/>
            <a:r>
              <a:rPr lang="en-US" sz="2000" dirty="0"/>
              <a:t>NOAA - Integrated Ocean Observing System (IOOS)</a:t>
            </a:r>
          </a:p>
          <a:p>
            <a:pPr marL="704088" lvl="2" indent="0">
              <a:buNone/>
            </a:pPr>
            <a:endParaRPr lang="en-US" dirty="0"/>
          </a:p>
          <a:p>
            <a:pPr lvl="1"/>
            <a:r>
              <a:rPr lang="en-US" sz="2400" dirty="0"/>
              <a:t>3) Data mining</a:t>
            </a:r>
          </a:p>
          <a:p>
            <a:pPr lvl="2"/>
            <a:r>
              <a:rPr lang="en-US" sz="2000" dirty="0"/>
              <a:t>IBM Analytics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012818" y="762000"/>
            <a:ext cx="2576613" cy="1729887"/>
            <a:chOff x="4572000" y="838200"/>
            <a:chExt cx="3970519" cy="2187087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0" y="838200"/>
              <a:ext cx="3287841" cy="2187087"/>
              <a:chOff x="5715000" y="787644"/>
              <a:chExt cx="3287841" cy="2187087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5715000" y="2196612"/>
                <a:ext cx="1219200" cy="76200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IoT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7596553" y="2180493"/>
                <a:ext cx="1406288" cy="79423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Machine Learning</a:t>
                </a:r>
                <a:endPara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400800" y="787644"/>
                <a:ext cx="1600200" cy="8763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Man-Machine Support System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6567854" y="1676400"/>
                <a:ext cx="366346" cy="495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7391400" y="1676400"/>
                <a:ext cx="451338" cy="508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Arrow Connector 15"/>
            <p:cNvCxnSpPr/>
            <p:nvPr/>
          </p:nvCxnSpPr>
          <p:spPr>
            <a:xfrm>
              <a:off x="7010400" y="1295400"/>
              <a:ext cx="533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521939" y="999997"/>
              <a:ext cx="1020580" cy="58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O</a:t>
              </a:r>
              <a:r>
                <a:rPr lang="en-US" sz="2400" b="1" baseline="-25000" dirty="0">
                  <a:solidFill>
                    <a:srgbClr val="002060"/>
                  </a:solidFill>
                </a:rPr>
                <a:t>3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17518" t="14312" r="60835" b="28411"/>
          <a:stretch/>
        </p:blipFill>
        <p:spPr>
          <a:xfrm>
            <a:off x="5049062" y="2819400"/>
            <a:ext cx="4026868" cy="29965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917" t="33920" r="54224" b="36666"/>
          <a:stretch/>
        </p:blipFill>
        <p:spPr>
          <a:xfrm>
            <a:off x="457200" y="5062917"/>
            <a:ext cx="5768052" cy="1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4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229600" cy="1066800"/>
          </a:xfrm>
        </p:spPr>
        <p:txBody>
          <a:bodyPr/>
          <a:lstStyle/>
          <a:p>
            <a:r>
              <a:rPr lang="en-US" dirty="0"/>
              <a:t>Weka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2623" t="29715" r="17867" b="47743"/>
          <a:stretch/>
        </p:blipFill>
        <p:spPr>
          <a:xfrm>
            <a:off x="419101" y="1447800"/>
            <a:ext cx="2514600" cy="16764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5786" t="14726" r="8008" b="17537"/>
          <a:stretch/>
        </p:blipFill>
        <p:spPr>
          <a:xfrm>
            <a:off x="4038600" y="1752600"/>
            <a:ext cx="4821382" cy="35052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9079" t="59446" r="8190" b="18122"/>
          <a:stretch/>
        </p:blipFill>
        <p:spPr>
          <a:xfrm>
            <a:off x="429899" y="4876800"/>
            <a:ext cx="3075302" cy="1524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3200400" y="2362200"/>
            <a:ext cx="606137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957945" y="3886200"/>
            <a:ext cx="1004455" cy="838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967550" y="2590800"/>
            <a:ext cx="96615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1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9299" y="40386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3011269"/>
          </a:xfrm>
        </p:spPr>
        <p:txBody>
          <a:bodyPr>
            <a:normAutofit/>
          </a:bodyPr>
          <a:lstStyle/>
          <a:p>
            <a:r>
              <a:rPr lang="en-US" sz="2400" dirty="0"/>
              <a:t>The Fourth Paradigm defines a work flow as a precise description of a scientific procedure – a multi-step process to coordinate multiple tasks, acting like a sophisticated script.</a:t>
            </a:r>
          </a:p>
          <a:p>
            <a:pPr marL="109728" indent="0">
              <a:buNone/>
            </a:pPr>
            <a:endParaRPr lang="en-US" sz="2400" dirty="0"/>
          </a:p>
          <a:p>
            <a:r>
              <a:rPr lang="en-US" sz="2400" dirty="0"/>
              <a:t>In other words, someone has created a script to execute multiple computational steps towards any desired output. 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542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Workflows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56185"/>
            <a:ext cx="8077200" cy="255638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229528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1125</TotalTime>
  <Words>701</Words>
  <Application>Microsoft Office PowerPoint</Application>
  <PresentationFormat>On-screen Show (4:3)</PresentationFormat>
  <Paragraphs>129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Georgia</vt:lpstr>
      <vt:lpstr>Times New Roman</vt:lpstr>
      <vt:lpstr>Trebuchet MS</vt:lpstr>
      <vt:lpstr>Wingdings 2</vt:lpstr>
      <vt:lpstr>Urban</vt:lpstr>
      <vt:lpstr>Emergent Technology  in  Environmental Science</vt:lpstr>
      <vt:lpstr>Introduction</vt:lpstr>
      <vt:lpstr>PowerPoint Presentation</vt:lpstr>
      <vt:lpstr>Continued</vt:lpstr>
      <vt:lpstr>GitHub Example</vt:lpstr>
      <vt:lpstr>Data Integration and Analysis</vt:lpstr>
      <vt:lpstr>Continued</vt:lpstr>
      <vt:lpstr>Weka Example</vt:lpstr>
      <vt:lpstr>PowerPoint Presentation</vt:lpstr>
      <vt:lpstr>Continued</vt:lpstr>
      <vt:lpstr>ENVI Example</vt:lpstr>
      <vt:lpstr>Visualization</vt:lpstr>
      <vt:lpstr>Continued</vt:lpstr>
      <vt:lpstr>Relevance</vt:lpstr>
      <vt:lpstr>Conclusion</vt:lpstr>
      <vt:lpstr>Questions?</vt:lpstr>
      <vt:lpstr>Citations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Endmember Spectral Mixture Analysis</dc:title>
  <dc:creator>Ceniceros, Julio E</dc:creator>
  <cp:lastModifiedBy>Esenam</cp:lastModifiedBy>
  <cp:revision>55</cp:revision>
  <dcterms:created xsi:type="dcterms:W3CDTF">2017-02-09T17:45:14Z</dcterms:created>
  <dcterms:modified xsi:type="dcterms:W3CDTF">2017-04-21T13:46:09Z</dcterms:modified>
</cp:coreProperties>
</file>